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4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639" autoAdjust="0"/>
  </p:normalViewPr>
  <p:slideViewPr>
    <p:cSldViewPr snapToGrid="0">
      <p:cViewPr varScale="1">
        <p:scale>
          <a:sx n="80" d="100"/>
          <a:sy n="80" d="100"/>
        </p:scale>
        <p:origin x="17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025A-1A21-4E1A-98CD-5100FE28528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C4B24-2F51-4E99-AE9E-15A39CD1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D0D7-B0AA-4D41-8FCC-97C7AD223CC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443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D0D7-B0AA-4D41-8FCC-97C7AD223CC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25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D0D7-B0AA-4D41-8FCC-97C7AD223CC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25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D0D7-B0AA-4D41-8FCC-97C7AD223CC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6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D0D7-B0AA-4D41-8FCC-97C7AD223CC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99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D0D7-B0AA-4D41-8FCC-97C7AD223CC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93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D0D7-B0AA-4D41-8FCC-97C7AD223CC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4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D0D7-B0AA-4D41-8FCC-97C7AD223CC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97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D0D7-B0AA-4D41-8FCC-97C7AD223CC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07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D0D7-B0AA-4D41-8FCC-97C7AD223CC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36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B92A-04FD-71A6-6697-098FA100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B35FD-39ED-7883-A270-5C027DD3B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7DFB9-DF36-2D6A-3D63-076D2413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E28B-322F-1B48-50A1-A17DB523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90B68-94D5-5A61-0359-EFF272AB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E5EF-CF26-CAF8-133D-3A1832CB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942A1-3B0E-7CF0-2835-539515163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0EAC1-E9F1-FC3B-132A-D5275911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CBB0A-F1BD-C48C-99A1-A00954D4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0AE1E-EFC4-5F2C-E2DD-A026D403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4F19C-4CAD-69FE-0B02-D7EAAFD93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12003-F155-AE00-DBC7-E525ABE52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9109D-C2F4-2342-E857-18AA16F7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9547-1793-5466-A39F-38B9F074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E90BC-573E-F273-75E3-BA5AFDCC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68FB-4169-4EA3-9B44-C6A0FB45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259200"/>
            <a:ext cx="4446000" cy="8496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67B84-231A-422D-A768-77FDC80D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1684800"/>
            <a:ext cx="4446000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969DA9BA-8957-4937-B5A1-190023D83E2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33200" y="800100"/>
            <a:ext cx="5400000" cy="5380038"/>
          </a:xfrm>
          <a:noFill/>
        </p:spPr>
        <p:txBody>
          <a:bodyPr anchor="ctr" anchorCtr="1"/>
          <a:lstStyle/>
          <a:p>
            <a:r>
              <a:rPr lang="en-GB" dirty="0"/>
              <a:t>Click icon to add chart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AF9C3A7-E147-4CDD-A60D-3918562C47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E3CD4F-7C9D-4C26-8D12-D42940ACD4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cirium.com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577619E-78B4-4665-81BA-32806C12BA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E37BA-F753-490D-94BF-5ECFC42B3C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617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AE48-56EE-9503-C06D-4104BFEA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9695-24A4-B219-E790-F557DA21D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A873E-39B1-908D-A75C-89AAE5A3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1513E-E8EB-9444-165A-F8BD5EEF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A9A0-6060-E45A-5A0F-7FB1248F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4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285B-49CF-6C94-A6AC-432CBF1B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058CD-562C-C8D3-869E-F92E1EBC5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2F33-AD10-228E-0359-507FE964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5DC8-48C4-9D32-AD8C-87246DF5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6B90B-83A4-D349-06B8-70F7BD2E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2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8F23-A546-1BA4-2E72-7060FA32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632E9-0B3B-4598-7E46-FBAB348FD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5AA14-B5B2-1A78-8B9A-B70CE7044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472DC-766A-55DB-147F-08832BD1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4A4E6-652D-8A49-4DD4-C3FD38F6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D1DC0-2518-C528-CFE4-13730CF7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563E-6E44-08C5-7656-9D0B1824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5EF-07BB-0372-183D-934EC3948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FDD2B-1473-C249-536E-635CC2ACC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58D2A-C452-19FB-FF24-2BF56B48C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AD4F0-3B60-46C6-06BB-4A122E21B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B4834-B15A-4718-EE51-7153DAFD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7ECE02-E716-120B-5F65-8A01CB0F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C0AB8-6B33-EA0D-D917-55F686C0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8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5883-CF27-8CCA-4191-C1171EAE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A273A-415F-62B7-650C-9DF52691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D21FD-3A5B-AB84-2C04-EA5BB610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8B3A3-AD56-5CDA-7BA9-F30F7778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F13AC-5A7F-ABE5-3318-32CD87FE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5D330-6BCE-FDF8-FF50-5EF66778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CDD56-B6BC-EB50-A5B7-01CEB9B9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DA9-7765-6AED-29A4-0C89D1C0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4A02D-D332-BB58-22CB-746EB1155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E1C94-8B84-9A26-2B35-694019CD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9FE3C-6901-0749-D4B4-173B3E4B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7B8B1-0185-C41A-A825-783EC1B3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2C7E1-DAB4-DD70-6700-00B2F6D8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FED9-D916-4684-E4D2-A4F36591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50F46-9836-9743-E22D-F1E9195CC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3F575-D8CB-1CA5-484E-638CC9D92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09DBF-F6B7-B03F-C575-D99BB878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55B86-F6AB-142C-EF76-700373F3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0851F-7711-68E6-34A3-DB034D96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37092-F996-E474-45AC-3D977F35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3CAF5-97C0-9223-D294-AFC635409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EFF5-8651-4161-D9F1-10DF3023F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40A8-7E3C-49F3-B1D5-188402AEE0B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4FC7D-084C-7D7C-FE44-6791A4091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58C5C-5216-82FE-E1DD-C555C99D5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AB56-E27A-44DA-A8D0-6B39D41B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7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4EA6-3497-41DA-AC35-0D55523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0" y="1009750"/>
            <a:ext cx="10923600" cy="35482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Scenario Planner Interface</a:t>
            </a:r>
            <a:br>
              <a:rPr lang="en-US" dirty="0"/>
            </a:br>
            <a:r>
              <a:rPr lang="en-US" sz="2000" dirty="0"/>
              <a:t>It is a little different than what you may be accustomed to.</a:t>
            </a:r>
            <a:endParaRPr lang="en-GB" sz="20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7A0E30-AC4B-4AD5-AD1E-E13364DCB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cirium.com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2BBA49-891F-4C15-A61D-FD24D4BC4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E37BA-F753-490D-94BF-5ECFC42B3C67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B01AB-E22D-4166-B04B-BAC086D64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39" r="58951" b="40007"/>
          <a:stretch/>
        </p:blipFill>
        <p:spPr>
          <a:xfrm>
            <a:off x="1868130" y="1546860"/>
            <a:ext cx="9783096" cy="44783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7419B8-0280-445B-A8D1-13B2D8A50377}"/>
              </a:ext>
            </a:extLst>
          </p:cNvPr>
          <p:cNvSpPr/>
          <p:nvPr/>
        </p:nvSpPr>
        <p:spPr>
          <a:xfrm>
            <a:off x="2005780" y="2723536"/>
            <a:ext cx="8318089" cy="47194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9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CA108-14D5-485D-A80A-81C47D46C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05" t="9195" b="26850"/>
          <a:stretch/>
        </p:blipFill>
        <p:spPr>
          <a:xfrm>
            <a:off x="1899613" y="1802842"/>
            <a:ext cx="9588387" cy="3868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C4EA6-3497-41DA-AC35-0D55523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0" y="1009750"/>
            <a:ext cx="10923600" cy="35482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Scenario Planner Interface</a:t>
            </a:r>
            <a:br>
              <a:rPr lang="en-US" dirty="0"/>
            </a:br>
            <a:r>
              <a:rPr lang="en-US" sz="2000" dirty="0"/>
              <a:t>The results…</a:t>
            </a:r>
            <a:endParaRPr lang="en-GB" sz="20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7A0E30-AC4B-4AD5-AD1E-E13364DCB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cirium.com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2BBA49-891F-4C15-A61D-FD24D4BC4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E37BA-F753-490D-94BF-5ECFC42B3C67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561BBA-A873-4B16-825C-B2756A3E6379}"/>
              </a:ext>
            </a:extLst>
          </p:cNvPr>
          <p:cNvGrpSpPr/>
          <p:nvPr/>
        </p:nvGrpSpPr>
        <p:grpSpPr>
          <a:xfrm>
            <a:off x="224590" y="2975811"/>
            <a:ext cx="11176555" cy="2518610"/>
            <a:chOff x="224590" y="2975811"/>
            <a:chExt cx="11176555" cy="25186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8F7A12-E762-4B7D-9034-A07B19CE51EF}"/>
                </a:ext>
              </a:extLst>
            </p:cNvPr>
            <p:cNvSpPr/>
            <p:nvPr/>
          </p:nvSpPr>
          <p:spPr>
            <a:xfrm>
              <a:off x="1812758" y="2975811"/>
              <a:ext cx="9588387" cy="2518610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07851-6AB3-47A3-B11D-B2208E8F7A26}"/>
                </a:ext>
              </a:extLst>
            </p:cNvPr>
            <p:cNvSpPr txBox="1"/>
            <p:nvPr/>
          </p:nvSpPr>
          <p:spPr>
            <a:xfrm>
              <a:off x="224590" y="3517231"/>
              <a:ext cx="1748590" cy="82215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/>
                <a:t>Passenger composition on the forecasted flight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657152-52D7-4039-8A81-C64825EEA070}"/>
              </a:ext>
            </a:extLst>
          </p:cNvPr>
          <p:cNvGrpSpPr/>
          <p:nvPr/>
        </p:nvGrpSpPr>
        <p:grpSpPr>
          <a:xfrm>
            <a:off x="224590" y="5258563"/>
            <a:ext cx="11176555" cy="552261"/>
            <a:chOff x="224590" y="5258563"/>
            <a:chExt cx="11176555" cy="5522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7050CD-429C-445C-BFE1-F7CD66A175A2}"/>
                </a:ext>
              </a:extLst>
            </p:cNvPr>
            <p:cNvSpPr/>
            <p:nvPr/>
          </p:nvSpPr>
          <p:spPr>
            <a:xfrm>
              <a:off x="1899613" y="5455826"/>
              <a:ext cx="9501532" cy="187899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199DCC-BCCE-4F23-9E5B-0AB86100155C}"/>
                </a:ext>
              </a:extLst>
            </p:cNvPr>
            <p:cNvSpPr txBox="1"/>
            <p:nvPr/>
          </p:nvSpPr>
          <p:spPr>
            <a:xfrm>
              <a:off x="224590" y="5258563"/>
              <a:ext cx="1748590" cy="55226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Flight level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01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0A6B6D-D293-4DCA-BDA8-F1E751074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59" r="58818" b="39565"/>
          <a:stretch/>
        </p:blipFill>
        <p:spPr>
          <a:xfrm>
            <a:off x="2054943" y="1582993"/>
            <a:ext cx="9827322" cy="4503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C4EA6-3497-41DA-AC35-0D55523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0" y="1009750"/>
            <a:ext cx="10923600" cy="35482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Scenario Planner Interface</a:t>
            </a:r>
            <a:br>
              <a:rPr lang="en-US" dirty="0"/>
            </a:br>
            <a:r>
              <a:rPr lang="en-US" sz="2000" dirty="0"/>
              <a:t>Market Input</a:t>
            </a:r>
            <a:endParaRPr lang="en-GB" sz="20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7A0E30-AC4B-4AD5-AD1E-E13364DCB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cirium.com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2BBA49-891F-4C15-A61D-FD24D4BC4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E37BA-F753-490D-94BF-5ECFC42B3C67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EBECE0-49BF-4977-92C9-54B354F84672}"/>
              </a:ext>
            </a:extLst>
          </p:cNvPr>
          <p:cNvGrpSpPr/>
          <p:nvPr/>
        </p:nvGrpSpPr>
        <p:grpSpPr>
          <a:xfrm>
            <a:off x="167150" y="4375354"/>
            <a:ext cx="2713702" cy="919317"/>
            <a:chOff x="167150" y="4375354"/>
            <a:chExt cx="2713702" cy="9193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587868-D1D7-4AD5-8F71-4CAE9FA450A3}"/>
                </a:ext>
              </a:extLst>
            </p:cNvPr>
            <p:cNvSpPr txBox="1"/>
            <p:nvPr/>
          </p:nvSpPr>
          <p:spPr>
            <a:xfrm>
              <a:off x="167150" y="4375354"/>
              <a:ext cx="1887793" cy="91931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400" dirty="0"/>
                <a:t>Up to 3 roundtrips in one single market can be forecast during a single forecasting run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2823A320-104D-42EC-9814-C2CF3C2362D4}"/>
                </a:ext>
              </a:extLst>
            </p:cNvPr>
            <p:cNvSpPr/>
            <p:nvPr/>
          </p:nvSpPr>
          <p:spPr>
            <a:xfrm>
              <a:off x="2054943" y="4635283"/>
              <a:ext cx="825909" cy="373626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D9DB261-2E37-4BDF-8257-CB53C468C326}"/>
              </a:ext>
            </a:extLst>
          </p:cNvPr>
          <p:cNvSpPr/>
          <p:nvPr/>
        </p:nvSpPr>
        <p:spPr>
          <a:xfrm>
            <a:off x="7826478" y="4202663"/>
            <a:ext cx="678426" cy="12388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12A011-2874-4D29-9B83-67FC9FACADD7}"/>
              </a:ext>
            </a:extLst>
          </p:cNvPr>
          <p:cNvGrpSpPr/>
          <p:nvPr/>
        </p:nvGrpSpPr>
        <p:grpSpPr>
          <a:xfrm>
            <a:off x="167150" y="3176594"/>
            <a:ext cx="2713701" cy="919317"/>
            <a:chOff x="167150" y="3176594"/>
            <a:chExt cx="2713701" cy="9193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0089EA-F171-489B-99FB-0BEA068A6DEB}"/>
                </a:ext>
              </a:extLst>
            </p:cNvPr>
            <p:cNvSpPr txBox="1"/>
            <p:nvPr/>
          </p:nvSpPr>
          <p:spPr>
            <a:xfrm>
              <a:off x="167150" y="3176594"/>
              <a:ext cx="1887793" cy="91931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400" dirty="0"/>
                <a:t>Select the schedule period and the market size file on which to base the forecast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4EDEC573-5B96-4DED-9919-EA401F10CE53}"/>
                </a:ext>
              </a:extLst>
            </p:cNvPr>
            <p:cNvSpPr/>
            <p:nvPr/>
          </p:nvSpPr>
          <p:spPr>
            <a:xfrm>
              <a:off x="2054942" y="3460954"/>
              <a:ext cx="825909" cy="37362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7C2AEC-28C6-409E-B8E4-3F3E99908D70}"/>
              </a:ext>
            </a:extLst>
          </p:cNvPr>
          <p:cNvGrpSpPr/>
          <p:nvPr/>
        </p:nvGrpSpPr>
        <p:grpSpPr>
          <a:xfrm>
            <a:off x="9193995" y="4143736"/>
            <a:ext cx="2467895" cy="692399"/>
            <a:chOff x="9271819" y="4085368"/>
            <a:chExt cx="2467895" cy="6923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8BC97C-E2A1-421E-AAD3-62DF041A9295}"/>
                </a:ext>
              </a:extLst>
            </p:cNvPr>
            <p:cNvSpPr txBox="1"/>
            <p:nvPr/>
          </p:nvSpPr>
          <p:spPr>
            <a:xfrm>
              <a:off x="9950245" y="4085368"/>
              <a:ext cx="1789469" cy="69239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6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Have your forecast reflect a peak/off-peak day results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384087D-9954-4794-BB0E-30994B1A7055}"/>
                </a:ext>
              </a:extLst>
            </p:cNvPr>
            <p:cNvSpPr/>
            <p:nvPr/>
          </p:nvSpPr>
          <p:spPr>
            <a:xfrm flipH="1">
              <a:off x="9271819" y="4301602"/>
              <a:ext cx="678425" cy="259929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2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4EA6-3497-41DA-AC35-0D55523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0" y="1009750"/>
            <a:ext cx="10923600" cy="35482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Scenario Planner Interface</a:t>
            </a:r>
            <a:br>
              <a:rPr lang="en-US" dirty="0"/>
            </a:br>
            <a:r>
              <a:rPr lang="en-US" sz="2000" dirty="0"/>
              <a:t>Market Adjustments</a:t>
            </a:r>
            <a:endParaRPr lang="en-GB" sz="20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7A0E30-AC4B-4AD5-AD1E-E13364DCB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cirium.com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2BBA49-891F-4C15-A61D-FD24D4BC4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E37BA-F753-490D-94BF-5ECFC42B3C67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1B1E48-880D-46AE-B680-F7788EE88749}"/>
              </a:ext>
            </a:extLst>
          </p:cNvPr>
          <p:cNvGrpSpPr/>
          <p:nvPr/>
        </p:nvGrpSpPr>
        <p:grpSpPr>
          <a:xfrm>
            <a:off x="2240497" y="1769805"/>
            <a:ext cx="9464786" cy="4428097"/>
            <a:chOff x="2063517" y="1858296"/>
            <a:chExt cx="9464786" cy="44280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A202B3-D462-4965-B3A7-C18385043E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61" t="8759" r="61613" b="53029"/>
            <a:stretch/>
          </p:blipFill>
          <p:spPr>
            <a:xfrm>
              <a:off x="2063517" y="1858296"/>
              <a:ext cx="9464786" cy="36969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E2F543-CABF-4216-BC31-9A2945F48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64" t="39752" r="63358" b="53081"/>
            <a:stretch/>
          </p:blipFill>
          <p:spPr>
            <a:xfrm>
              <a:off x="2063517" y="5555226"/>
              <a:ext cx="9464786" cy="73116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FDBFAA-CF68-4C78-AFC7-508B42A804CB}"/>
              </a:ext>
            </a:extLst>
          </p:cNvPr>
          <p:cNvGrpSpPr/>
          <p:nvPr/>
        </p:nvGrpSpPr>
        <p:grpSpPr>
          <a:xfrm>
            <a:off x="216310" y="3066608"/>
            <a:ext cx="2192593" cy="737419"/>
            <a:chOff x="216310" y="3066608"/>
            <a:chExt cx="2192593" cy="7374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E22CB5-2C7C-4D23-8DA8-6ACC6350F4D7}"/>
                </a:ext>
              </a:extLst>
            </p:cNvPr>
            <p:cNvSpPr txBox="1"/>
            <p:nvPr/>
          </p:nvSpPr>
          <p:spPr>
            <a:xfrm>
              <a:off x="216310" y="3066608"/>
              <a:ext cx="1778379" cy="73741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400" dirty="0"/>
                <a:t>Stimulate market and fares as a percentage of QSI change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3613E6DB-2674-46F8-9EF4-A2D08138BF4B}"/>
                </a:ext>
              </a:extLst>
            </p:cNvPr>
            <p:cNvSpPr/>
            <p:nvPr/>
          </p:nvSpPr>
          <p:spPr>
            <a:xfrm>
              <a:off x="1994689" y="3311358"/>
              <a:ext cx="414214" cy="20859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E6D8EB-7D95-47B6-843A-E871FC7D07D8}"/>
              </a:ext>
            </a:extLst>
          </p:cNvPr>
          <p:cNvGrpSpPr/>
          <p:nvPr/>
        </p:nvGrpSpPr>
        <p:grpSpPr>
          <a:xfrm>
            <a:off x="7620002" y="3125404"/>
            <a:ext cx="2438400" cy="658958"/>
            <a:chOff x="7688826" y="3086076"/>
            <a:chExt cx="2438400" cy="6589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2946EF-E384-4DBA-82EC-33696962F5F6}"/>
                </a:ext>
              </a:extLst>
            </p:cNvPr>
            <p:cNvSpPr txBox="1"/>
            <p:nvPr/>
          </p:nvSpPr>
          <p:spPr>
            <a:xfrm>
              <a:off x="8180439" y="3086076"/>
              <a:ext cx="1946787" cy="6589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Stimulate local vs. flow markets on a macro level</a:t>
              </a: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AFDEB572-EB3A-40A8-AB41-5990C73A6F0C}"/>
                </a:ext>
              </a:extLst>
            </p:cNvPr>
            <p:cNvSpPr/>
            <p:nvPr/>
          </p:nvSpPr>
          <p:spPr>
            <a:xfrm flipH="1">
              <a:off x="7688826" y="3324705"/>
              <a:ext cx="491613" cy="20859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495335-93FD-43FC-AF53-D558EBFF6DA7}"/>
              </a:ext>
            </a:extLst>
          </p:cNvPr>
          <p:cNvGrpSpPr/>
          <p:nvPr/>
        </p:nvGrpSpPr>
        <p:grpSpPr>
          <a:xfrm>
            <a:off x="634200" y="4113744"/>
            <a:ext cx="2192593" cy="442451"/>
            <a:chOff x="216310" y="3952568"/>
            <a:chExt cx="2192593" cy="44245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3E3856-C527-49A1-BE37-E276E523A929}"/>
                </a:ext>
              </a:extLst>
            </p:cNvPr>
            <p:cNvSpPr txBox="1"/>
            <p:nvPr/>
          </p:nvSpPr>
          <p:spPr>
            <a:xfrm>
              <a:off x="216310" y="3952568"/>
              <a:ext cx="1778379" cy="44245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6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Stimulate individual markets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116622D9-7167-4194-A864-063918122B37}"/>
                </a:ext>
              </a:extLst>
            </p:cNvPr>
            <p:cNvSpPr/>
            <p:nvPr/>
          </p:nvSpPr>
          <p:spPr>
            <a:xfrm>
              <a:off x="1994689" y="4070555"/>
              <a:ext cx="414214" cy="206477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D856C3-A527-4C12-B106-A4A18F0220E0}"/>
              </a:ext>
            </a:extLst>
          </p:cNvPr>
          <p:cNvGrpSpPr/>
          <p:nvPr/>
        </p:nvGrpSpPr>
        <p:grpSpPr>
          <a:xfrm>
            <a:off x="219986" y="4968094"/>
            <a:ext cx="2192593" cy="1078745"/>
            <a:chOff x="216310" y="3066608"/>
            <a:chExt cx="2192593" cy="107874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0E2829-7ACA-456F-A5AD-C0BDBF9AB169}"/>
                </a:ext>
              </a:extLst>
            </p:cNvPr>
            <p:cNvSpPr txBox="1"/>
            <p:nvPr/>
          </p:nvSpPr>
          <p:spPr>
            <a:xfrm>
              <a:off x="216310" y="3066608"/>
              <a:ext cx="1778379" cy="107874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400" dirty="0"/>
                <a:t>The user can even delete an airline or a specific airline’s flight from consideration in the forecast’s results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B462FD41-4D48-4A70-AE9F-E901183C7011}"/>
                </a:ext>
              </a:extLst>
            </p:cNvPr>
            <p:cNvSpPr/>
            <p:nvPr/>
          </p:nvSpPr>
          <p:spPr>
            <a:xfrm>
              <a:off x="1994689" y="3311358"/>
              <a:ext cx="414214" cy="20859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2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4EA6-3497-41DA-AC35-0D55523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0" y="1009750"/>
            <a:ext cx="10923600" cy="35482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Scenario Planner Interface</a:t>
            </a:r>
            <a:br>
              <a:rPr lang="en-US" dirty="0"/>
            </a:br>
            <a:r>
              <a:rPr lang="en-US" sz="2000" dirty="0"/>
              <a:t>QSI Factors</a:t>
            </a:r>
            <a:endParaRPr lang="en-GB" sz="20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7A0E30-AC4B-4AD5-AD1E-E13364DCB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cirium.com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2BBA49-891F-4C15-A61D-FD24D4BC4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E37BA-F753-490D-94BF-5ECFC42B3C6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5B2CE-C589-461E-9C09-DF3A6902B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39" r="58549" b="41111"/>
          <a:stretch/>
        </p:blipFill>
        <p:spPr>
          <a:xfrm>
            <a:off x="2193549" y="1619215"/>
            <a:ext cx="9533877" cy="422903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99575A-8E04-4593-AE4B-D259A4453824}"/>
              </a:ext>
            </a:extLst>
          </p:cNvPr>
          <p:cNvGrpSpPr/>
          <p:nvPr/>
        </p:nvGrpSpPr>
        <p:grpSpPr>
          <a:xfrm>
            <a:off x="324465" y="3215148"/>
            <a:ext cx="6882580" cy="550607"/>
            <a:chOff x="324465" y="3215148"/>
            <a:chExt cx="6882580" cy="5506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779B05-BBD4-46C6-AF83-BE8C6563F07B}"/>
                </a:ext>
              </a:extLst>
            </p:cNvPr>
            <p:cNvSpPr txBox="1"/>
            <p:nvPr/>
          </p:nvSpPr>
          <p:spPr>
            <a:xfrm>
              <a:off x="324465" y="3336023"/>
              <a:ext cx="1484671" cy="35482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Aircraft type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8B3DE-3180-464A-9D1B-7507C6CFE31A}"/>
                </a:ext>
              </a:extLst>
            </p:cNvPr>
            <p:cNvSpPr/>
            <p:nvPr/>
          </p:nvSpPr>
          <p:spPr>
            <a:xfrm>
              <a:off x="2369574" y="3215148"/>
              <a:ext cx="4837471" cy="550607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C7CB40-1404-4200-A950-D2FF6518CE7B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1809136" y="3513434"/>
              <a:ext cx="560438" cy="651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8AED0F-F8BD-4AA3-A955-3D5E44591904}"/>
              </a:ext>
            </a:extLst>
          </p:cNvPr>
          <p:cNvGrpSpPr/>
          <p:nvPr/>
        </p:nvGrpSpPr>
        <p:grpSpPr>
          <a:xfrm>
            <a:off x="324465" y="3690844"/>
            <a:ext cx="6381135" cy="950472"/>
            <a:chOff x="324465" y="3690844"/>
            <a:chExt cx="6381135" cy="9504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8BBADB-165E-4280-ABCE-16720838CC7D}"/>
                </a:ext>
              </a:extLst>
            </p:cNvPr>
            <p:cNvSpPr txBox="1"/>
            <p:nvPr/>
          </p:nvSpPr>
          <p:spPr>
            <a:xfrm>
              <a:off x="324465" y="3964119"/>
              <a:ext cx="1484671" cy="35482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Connection type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9E87AC-B9C8-41CF-9D42-D478F9D2029E}"/>
                </a:ext>
              </a:extLst>
            </p:cNvPr>
            <p:cNvSpPr/>
            <p:nvPr/>
          </p:nvSpPr>
          <p:spPr>
            <a:xfrm>
              <a:off x="2369574" y="3690844"/>
              <a:ext cx="4336026" cy="950472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B85D1E-4CE7-4BB6-A14F-05AA54B551C0}"/>
                </a:ext>
              </a:extLst>
            </p:cNvPr>
            <p:cNvCxnSpPr>
              <a:stCxn id="30" idx="3"/>
            </p:cNvCxnSpPr>
            <p:nvPr/>
          </p:nvCxnSpPr>
          <p:spPr>
            <a:xfrm flipV="1">
              <a:off x="1809136" y="4139381"/>
              <a:ext cx="560438" cy="214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23BB00D-99FA-49C7-ADA7-EFDD57469E81}"/>
              </a:ext>
            </a:extLst>
          </p:cNvPr>
          <p:cNvGrpSpPr/>
          <p:nvPr/>
        </p:nvGrpSpPr>
        <p:grpSpPr>
          <a:xfrm>
            <a:off x="324464" y="4557374"/>
            <a:ext cx="4837471" cy="437904"/>
            <a:chOff x="324464" y="4557374"/>
            <a:chExt cx="4837471" cy="43790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404187-18C9-4697-A3BE-116E27CA00BD}"/>
                </a:ext>
              </a:extLst>
            </p:cNvPr>
            <p:cNvSpPr txBox="1"/>
            <p:nvPr/>
          </p:nvSpPr>
          <p:spPr>
            <a:xfrm>
              <a:off x="324464" y="4596702"/>
              <a:ext cx="1484671" cy="35482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6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Relationship type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1E8532-ADC6-4CE6-9FA9-F46F64D858AE}"/>
                </a:ext>
              </a:extLst>
            </p:cNvPr>
            <p:cNvSpPr/>
            <p:nvPr/>
          </p:nvSpPr>
          <p:spPr>
            <a:xfrm>
              <a:off x="2369574" y="4557374"/>
              <a:ext cx="2792361" cy="437904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F0B3A31-2959-42EE-82C8-3FA7D81260B5}"/>
                </a:ext>
              </a:extLst>
            </p:cNvPr>
            <p:cNvCxnSpPr>
              <a:cxnSpLocks/>
              <a:stCxn id="36" idx="3"/>
              <a:endCxn id="31" idx="1"/>
            </p:cNvCxnSpPr>
            <p:nvPr/>
          </p:nvCxnSpPr>
          <p:spPr>
            <a:xfrm>
              <a:off x="1809135" y="4774113"/>
              <a:ext cx="560439" cy="2213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50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4EA6-3497-41DA-AC35-0D55523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0" y="1009750"/>
            <a:ext cx="10923600" cy="35482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Scenario Planner Interface</a:t>
            </a:r>
            <a:br>
              <a:rPr lang="en-US" dirty="0"/>
            </a:br>
            <a:r>
              <a:rPr lang="en-US" sz="2000" dirty="0"/>
              <a:t>Connect Windows</a:t>
            </a:r>
            <a:endParaRPr lang="en-GB" sz="20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7A0E30-AC4B-4AD5-AD1E-E13364DCB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cirium.com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2BBA49-891F-4C15-A61D-FD24D4BC4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E37BA-F753-490D-94BF-5ECFC42B3C6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63AA1-294C-4F8C-8911-32C82987F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0" r="58629" b="40464"/>
          <a:stretch/>
        </p:blipFill>
        <p:spPr>
          <a:xfrm>
            <a:off x="2261419" y="1661651"/>
            <a:ext cx="9560999" cy="430388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A611F7-6627-45E7-9C01-08B05D04939B}"/>
              </a:ext>
            </a:extLst>
          </p:cNvPr>
          <p:cNvGrpSpPr/>
          <p:nvPr/>
        </p:nvGrpSpPr>
        <p:grpSpPr>
          <a:xfrm>
            <a:off x="369582" y="3429000"/>
            <a:ext cx="7132431" cy="1860755"/>
            <a:chOff x="369582" y="3429000"/>
            <a:chExt cx="7132431" cy="18607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A91275-BB21-432C-A658-508C7174B35B}"/>
                </a:ext>
              </a:extLst>
            </p:cNvPr>
            <p:cNvSpPr txBox="1"/>
            <p:nvPr/>
          </p:nvSpPr>
          <p:spPr>
            <a:xfrm>
              <a:off x="369582" y="3937819"/>
              <a:ext cx="2104103" cy="50144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Connection time definitions in minutes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69FA6A-7E4B-4893-A2A0-A91552BF9F7F}"/>
                </a:ext>
              </a:extLst>
            </p:cNvPr>
            <p:cNvSpPr/>
            <p:nvPr/>
          </p:nvSpPr>
          <p:spPr>
            <a:xfrm>
              <a:off x="4296697" y="3429000"/>
              <a:ext cx="3205316" cy="1860755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3FEED6-3867-4E13-8E69-B564844C7245}"/>
                </a:ext>
              </a:extLst>
            </p:cNvPr>
            <p:cNvCxnSpPr/>
            <p:nvPr/>
          </p:nvCxnSpPr>
          <p:spPr>
            <a:xfrm>
              <a:off x="2473685" y="4178710"/>
              <a:ext cx="18230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770B4E-825D-4F37-A4CC-48BE997ABE8D}"/>
              </a:ext>
            </a:extLst>
          </p:cNvPr>
          <p:cNvGrpSpPr/>
          <p:nvPr/>
        </p:nvGrpSpPr>
        <p:grpSpPr>
          <a:xfrm>
            <a:off x="7570839" y="3164930"/>
            <a:ext cx="3782961" cy="511278"/>
            <a:chOff x="7570839" y="3164930"/>
            <a:chExt cx="3782961" cy="5112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6C44CB-7F48-4656-930E-358851D8C7B8}"/>
                </a:ext>
              </a:extLst>
            </p:cNvPr>
            <p:cNvSpPr txBox="1"/>
            <p:nvPr/>
          </p:nvSpPr>
          <p:spPr>
            <a:xfrm>
              <a:off x="9603658" y="3164930"/>
              <a:ext cx="1750142" cy="51127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Algorithm penalty for long connections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4C7428D-21C1-4B30-ACD4-19198C383C55}"/>
                </a:ext>
              </a:extLst>
            </p:cNvPr>
            <p:cNvSpPr/>
            <p:nvPr/>
          </p:nvSpPr>
          <p:spPr>
            <a:xfrm>
              <a:off x="7570839" y="3242532"/>
              <a:ext cx="1209367" cy="356074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699187-796E-44D8-B8F7-1773D1051FE8}"/>
                </a:ext>
              </a:extLst>
            </p:cNvPr>
            <p:cNvCxnSpPr>
              <a:stCxn id="21" idx="3"/>
              <a:endCxn id="18" idx="1"/>
            </p:cNvCxnSpPr>
            <p:nvPr/>
          </p:nvCxnSpPr>
          <p:spPr>
            <a:xfrm>
              <a:off x="8780206" y="3420569"/>
              <a:ext cx="82345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12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4EA6-3497-41DA-AC35-0D55523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0" y="1009750"/>
            <a:ext cx="10923600" cy="35482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Scenario Planner Interface</a:t>
            </a:r>
            <a:br>
              <a:rPr lang="en-US" dirty="0"/>
            </a:br>
            <a:r>
              <a:rPr lang="en-US" sz="2000" dirty="0"/>
              <a:t>Time of Day Factors</a:t>
            </a:r>
            <a:endParaRPr lang="en-GB" sz="20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7A0E30-AC4B-4AD5-AD1E-E13364DCB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cirium.com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2BBA49-891F-4C15-A61D-FD24D4BC4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E37BA-F753-490D-94BF-5ECFC42B3C6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90ECB-9CDC-48B6-AED8-CED9B73F2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78" r="58511" b="40715"/>
          <a:stretch/>
        </p:blipFill>
        <p:spPr>
          <a:xfrm>
            <a:off x="2236819" y="1699789"/>
            <a:ext cx="9258363" cy="414846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833CE47-395B-4C20-B686-8C1EEEE6C32B}"/>
              </a:ext>
            </a:extLst>
          </p:cNvPr>
          <p:cNvGrpSpPr/>
          <p:nvPr/>
        </p:nvGrpSpPr>
        <p:grpSpPr>
          <a:xfrm>
            <a:off x="322371" y="2896411"/>
            <a:ext cx="4667918" cy="466927"/>
            <a:chOff x="322371" y="2896411"/>
            <a:chExt cx="4667918" cy="4669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8F25B-D89F-459D-B4D2-F19C600DC8DC}"/>
                </a:ext>
              </a:extLst>
            </p:cNvPr>
            <p:cNvSpPr txBox="1"/>
            <p:nvPr/>
          </p:nvSpPr>
          <p:spPr>
            <a:xfrm>
              <a:off x="322371" y="2896411"/>
              <a:ext cx="1914447" cy="46692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User option to include Time of Day preference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DDE69B-AB7F-4AB3-A7AF-9A1C0BE99623}"/>
                </a:ext>
              </a:extLst>
            </p:cNvPr>
            <p:cNvSpPr/>
            <p:nvPr/>
          </p:nvSpPr>
          <p:spPr>
            <a:xfrm>
              <a:off x="2519464" y="2962073"/>
              <a:ext cx="2470825" cy="335604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AEF1E9-FF3C-49EF-B950-1A678F476F9A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2236818" y="3129875"/>
              <a:ext cx="282646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8F25FF-0368-4CB7-B452-34DB023B3097}"/>
              </a:ext>
            </a:extLst>
          </p:cNvPr>
          <p:cNvGrpSpPr/>
          <p:nvPr/>
        </p:nvGrpSpPr>
        <p:grpSpPr>
          <a:xfrm>
            <a:off x="322371" y="3114473"/>
            <a:ext cx="4667918" cy="466927"/>
            <a:chOff x="322371" y="2896411"/>
            <a:chExt cx="4667918" cy="4669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65F9F4-57ED-48F9-80D7-FA7719390E36}"/>
                </a:ext>
              </a:extLst>
            </p:cNvPr>
            <p:cNvSpPr txBox="1"/>
            <p:nvPr/>
          </p:nvSpPr>
          <p:spPr>
            <a:xfrm>
              <a:off x="322371" y="2896411"/>
              <a:ext cx="1914447" cy="46692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Business vs. Leisure configurations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A25529-0056-42A6-A8B2-8CC54902BF3E}"/>
                </a:ext>
              </a:extLst>
            </p:cNvPr>
            <p:cNvSpPr/>
            <p:nvPr/>
          </p:nvSpPr>
          <p:spPr>
            <a:xfrm>
              <a:off x="2519464" y="2962073"/>
              <a:ext cx="2470825" cy="335604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04DDE4-7719-435E-9A21-45A5B2FA1BAF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2236818" y="3129875"/>
              <a:ext cx="282646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F41504-7F9A-4CD5-BCCB-54185281350B}"/>
              </a:ext>
            </a:extLst>
          </p:cNvPr>
          <p:cNvGrpSpPr/>
          <p:nvPr/>
        </p:nvGrpSpPr>
        <p:grpSpPr>
          <a:xfrm>
            <a:off x="2519464" y="3581400"/>
            <a:ext cx="6284068" cy="1700719"/>
            <a:chOff x="2519464" y="3581400"/>
            <a:chExt cx="6284068" cy="17007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97B67A-9D4F-47D9-9ABB-6EA067BFBB89}"/>
                </a:ext>
              </a:extLst>
            </p:cNvPr>
            <p:cNvSpPr txBox="1"/>
            <p:nvPr/>
          </p:nvSpPr>
          <p:spPr>
            <a:xfrm>
              <a:off x="6935822" y="4036978"/>
              <a:ext cx="1867710" cy="8171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6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Algorith</a:t>
              </a:r>
              <a:r>
                <a:rPr lang="en-US" sz="1400" dirty="0"/>
                <a:t>m multipliers by hour of departure and arrival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D8974F-4E0B-4996-9257-62DA9A99CA20}"/>
                </a:ext>
              </a:extLst>
            </p:cNvPr>
            <p:cNvSpPr/>
            <p:nvPr/>
          </p:nvSpPr>
          <p:spPr>
            <a:xfrm>
              <a:off x="2519464" y="3581400"/>
              <a:ext cx="3025302" cy="170071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B06C98E-5550-4070-B0AB-AFC80077EC24}"/>
                </a:ext>
              </a:extLst>
            </p:cNvPr>
            <p:cNvCxnSpPr>
              <a:stCxn id="19" idx="1"/>
              <a:endCxn id="20" idx="3"/>
            </p:cNvCxnSpPr>
            <p:nvPr/>
          </p:nvCxnSpPr>
          <p:spPr>
            <a:xfrm flipH="1" flipV="1">
              <a:off x="5544766" y="4431760"/>
              <a:ext cx="1391056" cy="1378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97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4EA6-3497-41DA-AC35-0D55523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0" y="1009750"/>
            <a:ext cx="10923600" cy="35482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Scenario Planner Interface</a:t>
            </a:r>
            <a:br>
              <a:rPr lang="en-US" dirty="0"/>
            </a:br>
            <a:r>
              <a:rPr lang="en-US" sz="2000" dirty="0"/>
              <a:t>Code Share Partners</a:t>
            </a:r>
            <a:endParaRPr lang="en-GB" sz="20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7A0E30-AC4B-4AD5-AD1E-E13364DCB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cirium.com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2BBA49-891F-4C15-A61D-FD24D4BC4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E37BA-F753-490D-94BF-5ECFC42B3C6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82AE1-1574-4678-BC47-5C8DD80E0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" t="8597" r="58830" b="46395"/>
          <a:stretch/>
        </p:blipFill>
        <p:spPr>
          <a:xfrm>
            <a:off x="1672065" y="1799618"/>
            <a:ext cx="9885735" cy="404863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CF2E87F-F484-4BDB-ACE9-697F29477754}"/>
              </a:ext>
            </a:extLst>
          </p:cNvPr>
          <p:cNvGrpSpPr/>
          <p:nvPr/>
        </p:nvGrpSpPr>
        <p:grpSpPr>
          <a:xfrm>
            <a:off x="1887166" y="3686783"/>
            <a:ext cx="5924145" cy="1819072"/>
            <a:chOff x="1887166" y="3686783"/>
            <a:chExt cx="5924145" cy="18190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CD6D7B-2092-4625-A58A-AC7A15999EFB}"/>
                </a:ext>
              </a:extLst>
            </p:cNvPr>
            <p:cNvSpPr txBox="1"/>
            <p:nvPr/>
          </p:nvSpPr>
          <p:spPr>
            <a:xfrm>
              <a:off x="5486400" y="3920247"/>
              <a:ext cx="2324911" cy="8171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Add up to ten codeshare partners on the flight being forecast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8AA9FC-B11D-41C5-821E-9C5923D1A1A2}"/>
                </a:ext>
              </a:extLst>
            </p:cNvPr>
            <p:cNvSpPr/>
            <p:nvPr/>
          </p:nvSpPr>
          <p:spPr>
            <a:xfrm>
              <a:off x="1887166" y="3686783"/>
              <a:ext cx="1945532" cy="1819072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E16D2D-A956-4B3D-92D5-3D70FA763D07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3832698" y="4328809"/>
              <a:ext cx="165370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077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4EA6-3497-41DA-AC35-0D55523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0" y="1009750"/>
            <a:ext cx="10923600" cy="35482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Scenario Planner Interface</a:t>
            </a:r>
            <a:br>
              <a:rPr lang="en-US" dirty="0"/>
            </a:br>
            <a:r>
              <a:rPr lang="en-US" sz="2000" dirty="0"/>
              <a:t>Metro Codes</a:t>
            </a:r>
            <a:endParaRPr lang="en-GB" sz="20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7A0E30-AC4B-4AD5-AD1E-E13364DCB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cirium.com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2BBA49-891F-4C15-A61D-FD24D4BC4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E37BA-F753-490D-94BF-5ECFC42B3C6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DD427-965D-4D8C-9B33-22615FD2B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" t="8816" r="58669" b="50000"/>
          <a:stretch/>
        </p:blipFill>
        <p:spPr>
          <a:xfrm>
            <a:off x="1663430" y="1834418"/>
            <a:ext cx="9894370" cy="36714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36DDBCD-BB8F-4866-A448-F0840DAA8D96}"/>
              </a:ext>
            </a:extLst>
          </p:cNvPr>
          <p:cNvGrpSpPr/>
          <p:nvPr/>
        </p:nvGrpSpPr>
        <p:grpSpPr>
          <a:xfrm>
            <a:off x="3638145" y="4212077"/>
            <a:ext cx="5680950" cy="354822"/>
            <a:chOff x="3638145" y="4212077"/>
            <a:chExt cx="5680950" cy="3548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2D054A-4949-493F-9895-48950C72E73E}"/>
                </a:ext>
              </a:extLst>
            </p:cNvPr>
            <p:cNvSpPr txBox="1"/>
            <p:nvPr/>
          </p:nvSpPr>
          <p:spPr>
            <a:xfrm>
              <a:off x="3638145" y="4212078"/>
              <a:ext cx="2324910" cy="354821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l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2280E4-5281-4EDE-BF16-7C17928897A7}"/>
                </a:ext>
              </a:extLst>
            </p:cNvPr>
            <p:cNvSpPr txBox="1"/>
            <p:nvPr/>
          </p:nvSpPr>
          <p:spPr>
            <a:xfrm>
              <a:off x="6994186" y="4212077"/>
              <a:ext cx="2324909" cy="35482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Add your Metro codes here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AAEC8A-A379-4DBB-92CA-BBFB56BDC761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5963055" y="4389488"/>
              <a:ext cx="1031131" cy="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99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4EA6-3497-41DA-AC35-0D55523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0" y="1009750"/>
            <a:ext cx="10923600" cy="35482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Scenario Planner Interface</a:t>
            </a:r>
            <a:br>
              <a:rPr lang="en-US" dirty="0"/>
            </a:br>
            <a:r>
              <a:rPr lang="en-US" sz="2000" dirty="0"/>
              <a:t>Circuity</a:t>
            </a:r>
            <a:endParaRPr lang="en-GB" sz="20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7A0E30-AC4B-4AD5-AD1E-E13364DCB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cirium.com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2BBA49-891F-4C15-A61D-FD24D4BC4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E37BA-F753-490D-94BF-5ECFC42B3C67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9202C8-0074-41D2-B768-7854D53B2245}"/>
              </a:ext>
            </a:extLst>
          </p:cNvPr>
          <p:cNvGrpSpPr/>
          <p:nvPr/>
        </p:nvGrpSpPr>
        <p:grpSpPr>
          <a:xfrm>
            <a:off x="2217906" y="1643973"/>
            <a:ext cx="9135894" cy="4435813"/>
            <a:chOff x="2373548" y="695526"/>
            <a:chExt cx="7114163" cy="28610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B545A1-BD2B-4DAC-8A64-5F72AE7C3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649" t="8816" b="39404"/>
            <a:stretch/>
          </p:blipFill>
          <p:spPr>
            <a:xfrm>
              <a:off x="2373548" y="1251085"/>
              <a:ext cx="7114162" cy="230545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62AD56-D18A-4ABE-B90B-3B7B88D28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649" t="8816" b="43336"/>
            <a:stretch/>
          </p:blipFill>
          <p:spPr>
            <a:xfrm>
              <a:off x="2373548" y="695526"/>
              <a:ext cx="7114163" cy="213035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A196F2-47CF-4D53-9DFD-0022F6A10860}"/>
              </a:ext>
            </a:extLst>
          </p:cNvPr>
          <p:cNvGrpSpPr/>
          <p:nvPr/>
        </p:nvGrpSpPr>
        <p:grpSpPr>
          <a:xfrm>
            <a:off x="1177047" y="4357991"/>
            <a:ext cx="3394953" cy="943583"/>
            <a:chOff x="1177047" y="4357991"/>
            <a:chExt cx="3394953" cy="9435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061815-7870-4B21-AAB8-95FA2D4F5322}"/>
                </a:ext>
              </a:extLst>
            </p:cNvPr>
            <p:cNvSpPr txBox="1"/>
            <p:nvPr/>
          </p:nvSpPr>
          <p:spPr>
            <a:xfrm>
              <a:off x="1177047" y="4357991"/>
              <a:ext cx="1945531" cy="94358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Ex. S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ão Paulo to New York – JFK via DFW itinerary circuity ratio is 1.37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DF82D1A-1C66-4AEE-9DA5-0EC6A47FDBA2}"/>
                </a:ext>
              </a:extLst>
            </p:cNvPr>
            <p:cNvCxnSpPr/>
            <p:nvPr/>
          </p:nvCxnSpPr>
          <p:spPr>
            <a:xfrm>
              <a:off x="3122578" y="4834647"/>
              <a:ext cx="1449422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53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Scenario Planner Interface It is a little different than what you may be accustomed to.</vt:lpstr>
      <vt:lpstr>The Scenario Planner Interface Market Input</vt:lpstr>
      <vt:lpstr>The Scenario Planner Interface Market Adjustments</vt:lpstr>
      <vt:lpstr>The Scenario Planner Interface QSI Factors</vt:lpstr>
      <vt:lpstr>The Scenario Planner Interface Connect Windows</vt:lpstr>
      <vt:lpstr>The Scenario Planner Interface Time of Day Factors</vt:lpstr>
      <vt:lpstr>The Scenario Planner Interface Code Share Partners</vt:lpstr>
      <vt:lpstr>The Scenario Planner Interface Metro Codes</vt:lpstr>
      <vt:lpstr>The Scenario Planner Interface Circuity</vt:lpstr>
      <vt:lpstr>The Scenario Planner Interface The results…</vt:lpstr>
    </vt:vector>
  </TitlesOfParts>
  <Company>LexisNexis Risk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Scenario Planner Interface It is a little different than what you may be accustomed to.</dc:title>
  <dc:creator>Tanabe, Lauren S. (Cirium-PDX)</dc:creator>
  <cp:lastModifiedBy>Tanabe, Lauren S. (Cirium-PDX)</cp:lastModifiedBy>
  <cp:revision>1</cp:revision>
  <dcterms:created xsi:type="dcterms:W3CDTF">2024-02-02T19:44:28Z</dcterms:created>
  <dcterms:modified xsi:type="dcterms:W3CDTF">2024-02-02T20:06:33Z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etDate">
    <vt:lpwstr>2024-02-02T20:06:27Z</vt:lpwstr>
  </property>
  <property fmtid="{D5CDD505-2E9C-101B-9397-08002B2CF9AE}" pid="4" name="MSIP_Label_549ac42a-3eb4-4074-b885-aea26bd6241e_Method">
    <vt:lpwstr>Standard</vt:lpwstr>
  </property>
  <property fmtid="{D5CDD505-2E9C-101B-9397-08002B2CF9AE}" pid="5" name="MSIP_Label_549ac42a-3eb4-4074-b885-aea26bd6241e_Name">
    <vt:lpwstr>General Business</vt:lpwstr>
  </property>
  <property fmtid="{D5CDD505-2E9C-101B-9397-08002B2CF9AE}" pid="6" name="MSIP_Label_549ac42a-3eb4-4074-b885-aea26bd6241e_SiteId">
    <vt:lpwstr>9274ee3f-9425-4109-a27f-9fb15c10675d</vt:lpwstr>
  </property>
  <property fmtid="{D5CDD505-2E9C-101B-9397-08002B2CF9AE}" pid="7" name="MSIP_Label_549ac42a-3eb4-4074-b885-aea26bd6241e_ActionId">
    <vt:lpwstr>c7be8183-ae36-44c3-9202-41dff68b6ffc</vt:lpwstr>
  </property>
  <property fmtid="{D5CDD505-2E9C-101B-9397-08002B2CF9AE}" pid="8" name="MSIP_Label_549ac42a-3eb4-4074-b885-aea26bd6241e_ContentBits">
    <vt:lpwstr>0</vt:lpwstr>
  </property>
</Properties>
</file>